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7" r:id="rId4"/>
    <p:sldId id="258" r:id="rId5"/>
    <p:sldId id="278" r:id="rId6"/>
    <p:sldId id="280" r:id="rId7"/>
    <p:sldId id="281" r:id="rId8"/>
    <p:sldId id="282" r:id="rId9"/>
    <p:sldId id="259" r:id="rId10"/>
    <p:sldId id="260" r:id="rId11"/>
    <p:sldId id="263" r:id="rId12"/>
    <p:sldId id="264" r:id="rId13"/>
    <p:sldId id="276" r:id="rId14"/>
    <p:sldId id="265" r:id="rId15"/>
    <p:sldId id="266" r:id="rId16"/>
    <p:sldId id="267" r:id="rId17"/>
    <p:sldId id="269" r:id="rId18"/>
    <p:sldId id="270" r:id="rId19"/>
    <p:sldId id="274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1704" y="-12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4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4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0.jpeg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4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4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gif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4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620688"/>
            <a:ext cx="7920880" cy="2448272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Georgia" pitchFamily="18" charset="0"/>
              </a:rPr>
              <a:t>Детские музыкальные </a:t>
            </a:r>
            <a:r>
              <a:rPr lang="ru-RU" b="1" i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Georgia" pitchFamily="18" charset="0"/>
              </a:rPr>
              <a:t>инструменты своими </a:t>
            </a:r>
            <a:r>
              <a:rPr lang="ru-RU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Georgia" pitchFamily="18" charset="0"/>
              </a:rPr>
              <a:t>руками.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352198"/>
            <a:ext cx="7416824" cy="331716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Рисунок 3" descr="http://www.muz-urok.ru/dop_igr_sharad/0000028629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3429000"/>
            <a:ext cx="1008112" cy="12961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 descr="http://www.muz-urok.ru/dop_igr_sharad/0000028629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5157192"/>
            <a:ext cx="1115616" cy="1080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исунок 5" descr="http://www.muz-urok.ru/dop_igr_sharad/0000028629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2976"/>
            <a:ext cx="899592" cy="31683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 descr="http://www.muz-urok.ru/dop_igr_sharad/0000028629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188640"/>
            <a:ext cx="57797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60648"/>
            <a:ext cx="8686800" cy="1512168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Georgia" pitchFamily="18" charset="0"/>
              </a:rPr>
              <a:t>Берем старые варежки и ненужные пуговицы</a:t>
            </a:r>
          </a:p>
        </p:txBody>
      </p:sp>
      <p:pic>
        <p:nvPicPr>
          <p:cNvPr id="5" name="Содержимое 4" descr="Фото027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95300" y="1988840"/>
            <a:ext cx="4076700" cy="37444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Фото027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1988840"/>
            <a:ext cx="4080892" cy="37444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09959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Georgia" pitchFamily="18" charset="0"/>
              </a:rPr>
              <a:t>С тыльной стороны украшаем варежки бантиками</a:t>
            </a:r>
          </a:p>
        </p:txBody>
      </p:sp>
      <p:pic>
        <p:nvPicPr>
          <p:cNvPr id="5" name="Содержимое 4" descr="Фото028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600149" y="2792339"/>
            <a:ext cx="3776307" cy="28893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Содержимое 5" descr="Фото028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434458" y="2126382"/>
            <a:ext cx="3810000" cy="28148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936104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Georgia" pitchFamily="18" charset="0"/>
              </a:rPr>
              <a:t>Любуемся готовой работой</a:t>
            </a:r>
          </a:p>
        </p:txBody>
      </p:sp>
      <p:pic>
        <p:nvPicPr>
          <p:cNvPr id="5" name="Рисунок 4" descr="Фото02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3573016"/>
            <a:ext cx="4303662" cy="27363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098" name="Picture 2" descr="C:\Documents and Settings\User\Рабочий стол\My photos\Фото02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429000"/>
            <a:ext cx="4320480" cy="28803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Содержимое 3" descr="Фото0284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835696" y="1196752"/>
            <a:ext cx="5311774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kladraz.ru/upload/blogs/2419_cc478133695be317c0742d3b3c48b4a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357298"/>
            <a:ext cx="8001056" cy="49672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000232" y="428604"/>
            <a:ext cx="5357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            ШЕЙКЕР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936104"/>
          </a:xfrm>
        </p:spPr>
        <p:txBody>
          <a:bodyPr>
            <a:normAutofit/>
          </a:bodyPr>
          <a:lstStyle/>
          <a:p>
            <a:pPr algn="ctr"/>
            <a:r>
              <a:rPr lang="ru-RU" sz="5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Georgia" pitchFamily="18" charset="0"/>
              </a:rPr>
              <a:t>маракас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48113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>
                <a:latin typeface="Georgia" pitchFamily="18" charset="0"/>
              </a:rPr>
              <a:t>       Всегда загадочно и желанно </a:t>
            </a:r>
          </a:p>
          <a:p>
            <a:pPr>
              <a:buNone/>
            </a:pPr>
            <a:r>
              <a:rPr lang="ru-RU" sz="2000" b="1" dirty="0">
                <a:latin typeface="Georgia" pitchFamily="18" charset="0"/>
              </a:rPr>
              <a:t>исследование внутренностей </a:t>
            </a:r>
          </a:p>
          <a:p>
            <a:pPr>
              <a:buNone/>
            </a:pPr>
            <a:r>
              <a:rPr lang="ru-RU" sz="2000" b="1" dirty="0">
                <a:latin typeface="Georgia" pitchFamily="18" charset="0"/>
              </a:rPr>
              <a:t>инструментов. Чтобы удовлетворить </a:t>
            </a:r>
          </a:p>
          <a:p>
            <a:pPr>
              <a:buNone/>
            </a:pPr>
            <a:r>
              <a:rPr lang="ru-RU" sz="2000" b="1" dirty="0">
                <a:latin typeface="Georgia" pitchFamily="18" charset="0"/>
              </a:rPr>
              <a:t>любопытство своего чада. </a:t>
            </a:r>
          </a:p>
          <a:p>
            <a:pPr>
              <a:buNone/>
            </a:pPr>
            <a:r>
              <a:rPr lang="ru-RU" sz="2000" b="1" dirty="0">
                <a:latin typeface="Georgia" pitchFamily="18" charset="0"/>
              </a:rPr>
              <a:t>Предлагаю сделать распространенный</a:t>
            </a:r>
          </a:p>
          <a:p>
            <a:pPr>
              <a:buNone/>
            </a:pPr>
            <a:r>
              <a:rPr lang="ru-RU" sz="2000" b="1" dirty="0">
                <a:latin typeface="Georgia" pitchFamily="18" charset="0"/>
              </a:rPr>
              <a:t>в Южной Америке шумовой инструмент</a:t>
            </a:r>
          </a:p>
          <a:p>
            <a:pPr>
              <a:buNone/>
            </a:pPr>
            <a:r>
              <a:rPr lang="ru-RU" sz="2000" b="1" dirty="0">
                <a:latin typeface="Georgia" pitchFamily="18" charset="0"/>
              </a:rPr>
              <a:t>маракас. </a:t>
            </a:r>
          </a:p>
          <a:p>
            <a:pPr>
              <a:buNone/>
            </a:pPr>
            <a:r>
              <a:rPr lang="ru-RU" sz="2000" b="1" dirty="0">
                <a:latin typeface="Georgia" pitchFamily="18" charset="0"/>
              </a:rPr>
              <a:t>        Настоящий маракас – это </a:t>
            </a:r>
          </a:p>
          <a:p>
            <a:pPr>
              <a:buNone/>
            </a:pPr>
            <a:r>
              <a:rPr lang="ru-RU" sz="2000" b="1" dirty="0">
                <a:latin typeface="Georgia" pitchFamily="18" charset="0"/>
              </a:rPr>
              <a:t>пустая тыква, внутрь которой насыпают</a:t>
            </a:r>
          </a:p>
          <a:p>
            <a:pPr>
              <a:buNone/>
            </a:pPr>
            <a:r>
              <a:rPr lang="ru-RU" sz="2000" b="1" dirty="0">
                <a:latin typeface="Georgia" pitchFamily="18" charset="0"/>
              </a:rPr>
              <a:t>горох. </a:t>
            </a:r>
            <a:r>
              <a:rPr lang="ru-RU" sz="2000" b="1">
                <a:latin typeface="Georgia" pitchFamily="18" charset="0"/>
              </a:rPr>
              <a:t>Мы можем сделать </a:t>
            </a:r>
            <a:r>
              <a:rPr lang="ru-RU" sz="2000" b="1" dirty="0">
                <a:latin typeface="Georgia" pitchFamily="18" charset="0"/>
              </a:rPr>
              <a:t>маракас из </a:t>
            </a:r>
          </a:p>
          <a:p>
            <a:pPr>
              <a:buNone/>
            </a:pPr>
            <a:r>
              <a:rPr lang="ru-RU" sz="2000" b="1" dirty="0">
                <a:latin typeface="Georgia" pitchFamily="18" charset="0"/>
              </a:rPr>
              <a:t>небольшой пластиковой бутылки или </a:t>
            </a:r>
          </a:p>
          <a:p>
            <a:pPr>
              <a:buNone/>
            </a:pPr>
            <a:r>
              <a:rPr lang="ru-RU" sz="2000" b="1" dirty="0">
                <a:latin typeface="Georgia" pitchFamily="18" charset="0"/>
              </a:rPr>
              <a:t>футляра от киндер-сюрприза.</a:t>
            </a:r>
          </a:p>
          <a:p>
            <a:pPr>
              <a:buNone/>
            </a:pPr>
            <a:endParaRPr lang="ru-RU" sz="1600" b="1" dirty="0">
              <a:latin typeface="Georgia" pitchFamily="18" charset="0"/>
            </a:endParaRPr>
          </a:p>
          <a:p>
            <a:pPr>
              <a:buNone/>
            </a:pPr>
            <a:endParaRPr lang="ru-RU" sz="1600" b="1" dirty="0">
              <a:latin typeface="Georgia" pitchFamily="18" charset="0"/>
            </a:endParaRPr>
          </a:p>
        </p:txBody>
      </p:sp>
      <p:pic>
        <p:nvPicPr>
          <p:cNvPr id="6" name="Picture 2" descr="C:\Documents and Settings\User\Рабочий стол\My photos\Фото02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2172" y="1340768"/>
            <a:ext cx="2832315" cy="42484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3645024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Georgia" pitchFamily="18" charset="0"/>
              </a:rPr>
              <a:t>Насыпьте в футляр или в пластиковую бутылку гречневую крупу или рис, или манку 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Georgia" pitchFamily="18" charset="0"/>
              </a:rPr>
              <a:t>(от крупы зависит степень громкости инструмента),</a:t>
            </a: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Georgia" pitchFamily="18" charset="0"/>
              </a:rPr>
              <a:t> </a:t>
            </a: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Georgia" pitchFamily="18" charset="0"/>
              </a:rPr>
              <a:t>закройте крышку …</a:t>
            </a:r>
          </a:p>
        </p:txBody>
      </p:sp>
      <p:pic>
        <p:nvPicPr>
          <p:cNvPr id="4" name="Содержимое 3" descr="Фото02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3284984"/>
            <a:ext cx="5904655" cy="34013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1008112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Georgia" pitchFamily="18" charset="0"/>
              </a:rPr>
              <a:t>И… маракас  готов!!!</a:t>
            </a:r>
          </a:p>
        </p:txBody>
      </p:sp>
      <p:pic>
        <p:nvPicPr>
          <p:cNvPr id="5" name="Содержимое 4" descr="Фото029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297980" y="2466332"/>
            <a:ext cx="4464497" cy="27894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67944" y="1268760"/>
            <a:ext cx="4923656" cy="5256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>
                <a:latin typeface="Georgia" pitchFamily="18" charset="0"/>
              </a:rPr>
              <a:t>В бутылку побольше можно положить горох, бубенчики, </a:t>
            </a:r>
            <a:r>
              <a:rPr lang="ru-RU" sz="2000" b="1" dirty="0" err="1">
                <a:latin typeface="Georgia" pitchFamily="18" charset="0"/>
              </a:rPr>
              <a:t>бусенки</a:t>
            </a:r>
            <a:r>
              <a:rPr lang="ru-RU" sz="2000" b="1" dirty="0">
                <a:latin typeface="Georgia" pitchFamily="18" charset="0"/>
              </a:rPr>
              <a:t>, монетки и т.д. Можно </a:t>
            </a:r>
            <a:r>
              <a:rPr lang="ru-RU" sz="2000" b="1" dirty="0" err="1">
                <a:latin typeface="Georgia" pitchFamily="18" charset="0"/>
              </a:rPr>
              <a:t>поэксперементировать</a:t>
            </a:r>
            <a:r>
              <a:rPr lang="ru-RU" sz="2000" b="1" dirty="0">
                <a:latin typeface="Georgia" pitchFamily="18" charset="0"/>
              </a:rPr>
              <a:t> и насыпать разнообразные «звучащие» мелкие предметы в железные коробочки из-под конфет и леденцов. Тогда звук будет более звонким. Или в деревянные или в картонные коробочки разного размера и объема.</a:t>
            </a:r>
          </a:p>
          <a:p>
            <a:pPr>
              <a:buNone/>
            </a:pPr>
            <a:r>
              <a:rPr lang="ru-RU" sz="2000" b="1" dirty="0">
                <a:latin typeface="Georgia" pitchFamily="18" charset="0"/>
              </a:rPr>
              <a:t>Если ребенок совсем еще мал, то открывающиеся части инструмента нужно надежно заклеить, например, скотчем. </a:t>
            </a:r>
          </a:p>
        </p:txBody>
      </p:sp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936104"/>
          </a:xfrm>
        </p:spPr>
        <p:txBody>
          <a:bodyPr>
            <a:normAutofit/>
          </a:bodyPr>
          <a:lstStyle/>
          <a:p>
            <a:pPr algn="ctr"/>
            <a:r>
              <a:rPr lang="ru-RU" sz="5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Georgia" pitchFamily="18" charset="0"/>
              </a:rPr>
              <a:t>барабан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b="1" dirty="0">
                <a:latin typeface="Georgia" pitchFamily="18" charset="0"/>
              </a:rPr>
              <a:t>Для изготовления барабана нам понадобятся: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>
                <a:latin typeface="Georgia" pitchFamily="18" charset="0"/>
              </a:rPr>
              <a:t>Банка из-под майонеза;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>
                <a:latin typeface="Georgia" pitchFamily="18" charset="0"/>
              </a:rPr>
              <a:t>Манная крупа или песок;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>
                <a:latin typeface="Georgia" pitchFamily="18" charset="0"/>
              </a:rPr>
              <a:t>Использованные фломастеры;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>
                <a:latin typeface="Georgia" pitchFamily="18" charset="0"/>
              </a:rPr>
              <a:t>Футляр от киндер-сюрприза;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>
                <a:latin typeface="Georgia" pitchFamily="18" charset="0"/>
              </a:rPr>
              <a:t>Наполнитель для палочек (бусинки, мелкие пуговки, бисер или любая крупа).</a:t>
            </a:r>
          </a:p>
        </p:txBody>
      </p:sp>
      <p:pic>
        <p:nvPicPr>
          <p:cNvPr id="4" name="Рисунок 3" descr="http://www.muz-urok.ru/dop_igr_sharad/0000028629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332656"/>
            <a:ext cx="1080120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196752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Georgia" pitchFamily="18" charset="0"/>
              </a:rPr>
              <a:t>Изготовление корпуса барабана и палочек-погремушек: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Font typeface="+mj-lt"/>
              <a:buAutoNum type="arabicPeriod"/>
            </a:pPr>
            <a:r>
              <a:rPr lang="ru-RU" sz="1600" b="1" dirty="0">
                <a:latin typeface="Georgia" pitchFamily="18" charset="0"/>
              </a:rPr>
              <a:t>Возьмите банку из-под майонеза – это будет корпус барабана.</a:t>
            </a:r>
          </a:p>
          <a:p>
            <a:pPr>
              <a:buFont typeface="+mj-lt"/>
              <a:buAutoNum type="arabicPeriod"/>
            </a:pPr>
            <a:r>
              <a:rPr lang="ru-RU" sz="1600" b="1" dirty="0">
                <a:latin typeface="Georgia" pitchFamily="18" charset="0"/>
              </a:rPr>
              <a:t>Внутрь банки насыпьте слой манной крупы или песка в 1 см (чтобы чуть приглушить звук барабана).</a:t>
            </a:r>
          </a:p>
          <a:p>
            <a:pPr>
              <a:buFont typeface="+mj-lt"/>
              <a:buAutoNum type="arabicPeriod"/>
            </a:pPr>
            <a:r>
              <a:rPr lang="ru-RU" sz="1600" b="1" dirty="0">
                <a:latin typeface="Georgia" pitchFamily="18" charset="0"/>
              </a:rPr>
              <a:t>Плотно закройте крышку.</a:t>
            </a:r>
          </a:p>
          <a:p>
            <a:pPr>
              <a:buFont typeface="+mj-lt"/>
              <a:buAutoNum type="arabicPeriod"/>
            </a:pPr>
            <a:r>
              <a:rPr lang="ru-RU" sz="1600" b="1" dirty="0">
                <a:latin typeface="Georgia" pitchFamily="18" charset="0"/>
              </a:rPr>
              <a:t>Возьмите два использованных фломастера.</a:t>
            </a:r>
          </a:p>
          <a:p>
            <a:pPr>
              <a:buFont typeface="+mj-lt"/>
              <a:buAutoNum type="arabicPeriod"/>
            </a:pPr>
            <a:r>
              <a:rPr lang="ru-RU" sz="1600" b="1" dirty="0">
                <a:latin typeface="Georgia" pitchFamily="18" charset="0"/>
              </a:rPr>
              <a:t>Раскройте футляр от киндер-сюрприза, в одной части проделайте отверстие меньшее резьбы корпуса фломастера.</a:t>
            </a:r>
          </a:p>
          <a:p>
            <a:pPr>
              <a:buFont typeface="+mj-lt"/>
              <a:buAutoNum type="arabicPeriod"/>
            </a:pPr>
            <a:r>
              <a:rPr lang="ru-RU" sz="1600" b="1" dirty="0">
                <a:latin typeface="Georgia" pitchFamily="18" charset="0"/>
              </a:rPr>
              <a:t>Ставьте в отверстие фломастер.</a:t>
            </a:r>
          </a:p>
          <a:p>
            <a:pPr>
              <a:buFont typeface="+mj-lt"/>
              <a:buAutoNum type="arabicPeriod"/>
            </a:pPr>
            <a:r>
              <a:rPr lang="ru-RU" sz="1600" b="1" dirty="0">
                <a:latin typeface="Georgia" pitchFamily="18" charset="0"/>
              </a:rPr>
              <a:t>Футляр наполняем бисером или крупой, закрываем.</a:t>
            </a:r>
          </a:p>
          <a:p>
            <a:pPr>
              <a:buFont typeface="+mj-lt"/>
              <a:buAutoNum type="arabicPeriod"/>
            </a:pPr>
            <a:r>
              <a:rPr lang="ru-RU" sz="1600" b="1" dirty="0">
                <a:latin typeface="Georgia" pitchFamily="18" charset="0"/>
              </a:rPr>
              <a:t>Оформляем барабан цветной бумагой.</a:t>
            </a:r>
          </a:p>
          <a:p>
            <a:pPr>
              <a:buFont typeface="+mj-lt"/>
              <a:buAutoNum type="arabicPeriod"/>
            </a:pPr>
            <a:r>
              <a:rPr lang="ru-RU" sz="1600" b="1" dirty="0">
                <a:latin typeface="Georgia" pitchFamily="18" charset="0"/>
              </a:rPr>
              <a:t>Барабан готов к использованию!</a:t>
            </a:r>
          </a:p>
        </p:txBody>
      </p:sp>
      <p:pic>
        <p:nvPicPr>
          <p:cNvPr id="5" name="Содержимое 4" descr="Фото029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5" y="1484784"/>
            <a:ext cx="4364735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maam.ru/upload/blogs/detsad-310041-142367201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00" y="1357298"/>
            <a:ext cx="6500858" cy="44005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214546" y="357166"/>
            <a:ext cx="407196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       Трещотка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04800" y="1268760"/>
            <a:ext cx="4410076" cy="537495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b="1" dirty="0"/>
              <a:t>Музыкальные инструменты для детей всегда остаются чудесными, необыкновенными притягательными предметами, на которых очень хочется сыграть. Ведь инструмент для детей – символ музыки, а тот, кто играет на нем – почти волшебник.</a:t>
            </a:r>
            <a:endParaRPr lang="ru-RU" sz="1900" b="1" dirty="0">
              <a:latin typeface="Georgia" pitchFamily="18" charset="0"/>
            </a:endParaRPr>
          </a:p>
          <a:p>
            <a:pPr>
              <a:buNone/>
            </a:pPr>
            <a:r>
              <a:rPr lang="ru-RU" sz="1900" b="1" dirty="0">
                <a:latin typeface="Georgia" pitchFamily="18" charset="0"/>
              </a:rPr>
              <a:t>В процессе игры на инструментах ярко проявляются индивидуальные черты каждого: наличие воли, эмоциональность, сосредоточенность, воображение. Для многих этот вид деятельности помогает раскрыть духовный мир. Преодолеть застенчивость и скованность.</a:t>
            </a:r>
          </a:p>
          <a:p>
            <a:pPr>
              <a:buNone/>
            </a:pPr>
            <a:endParaRPr lang="ru-RU" sz="1400" b="1" dirty="0">
              <a:latin typeface="Georgia" pitchFamily="18" charset="0"/>
            </a:endParaRPr>
          </a:p>
          <a:p>
            <a:pPr>
              <a:buNone/>
            </a:pPr>
            <a:endParaRPr lang="ru-RU" sz="1400" b="1" dirty="0">
              <a:latin typeface="Georgia" pitchFamily="18" charset="0"/>
            </a:endParaRPr>
          </a:p>
        </p:txBody>
      </p:sp>
      <p:pic>
        <p:nvPicPr>
          <p:cNvPr id="8" name="Рисунок 7" descr="http://www.muz-urok.ru/dop_igr_sharad/0000028629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188640"/>
            <a:ext cx="792088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Documents and Settings\-USERS-\Рабочий стол\Колотыгина аттестация\фото колотыгина\SAM_274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694"/>
          <a:stretch/>
        </p:blipFill>
        <p:spPr bwMode="auto">
          <a:xfrm>
            <a:off x="4820514" y="1897360"/>
            <a:ext cx="4071966" cy="39010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heel spokes="8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08012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Georgia" pitchFamily="18" charset="0"/>
              </a:rPr>
              <a:t>Изготовление музыкальных инструментов своими руками – </a:t>
            </a:r>
          </a:p>
        </p:txBody>
      </p:sp>
      <p:pic>
        <p:nvPicPr>
          <p:cNvPr id="5" name="Содержимое 4" descr="дите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55798" y="1791994"/>
            <a:ext cx="2767467" cy="4119020"/>
          </a:xfrm>
          <a:prstGeom prst="round2DiagRect">
            <a:avLst>
              <a:gd name="adj1" fmla="val 16667"/>
              <a:gd name="adj2" fmla="val 33559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39952" y="1412776"/>
            <a:ext cx="4851648" cy="49118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>
                <a:latin typeface="Georgia" pitchFamily="18" charset="0"/>
              </a:rPr>
              <a:t> </a:t>
            </a:r>
            <a:r>
              <a:rPr lang="ru-RU" sz="2000" b="1" dirty="0">
                <a:latin typeface="Georgia" pitchFamily="18" charset="0"/>
              </a:rPr>
              <a:t>– занятие полезное и увлекательное. Здесь нет четких правил и законов, поэтому любая идея легко превращается в реальность: раскрашивайте, привязывайте, приклеивайте, насыпайте, наливайте, пришивайте, экспериментируйте…  </a:t>
            </a:r>
          </a:p>
          <a:p>
            <a:pPr>
              <a:buNone/>
            </a:pPr>
            <a:r>
              <a:rPr lang="ru-RU" sz="2000" b="1" dirty="0">
                <a:latin typeface="Georgia" pitchFamily="18" charset="0"/>
              </a:rPr>
              <a:t>Главное – делайте музыку вместе, тогда она и малышу, и вам будет приносить отличное творческое настроение! </a:t>
            </a:r>
            <a:endParaRPr lang="ru-RU" sz="1800" b="1" dirty="0">
              <a:latin typeface="Georgia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09749" y="514016"/>
            <a:ext cx="4786314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Так что же такое шум?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 Шум — беспорядочные непериодические колебания звучащего тела.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 В отличие от музыкальных </a:t>
            </a:r>
            <a:r>
              <a:rPr kumimoji="0" lang="ru-RU" sz="2400" b="0" i="0" u="none" strike="noStrike" cap="none" normalizeH="0" baseline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звуков, шум не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имеет точно определенной высоты.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 К шумовым звукам относятся треск, дребезжание, скрип, шелест и т</a:t>
            </a:r>
            <a:r>
              <a:rPr kumimoji="0" lang="ru-RU" sz="2400" b="0" i="0" u="none" strike="noStrike" cap="none" normalizeH="0" baseline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. Д.,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а шумовые оркестровые </a:t>
            </a:r>
            <a:r>
              <a:rPr kumimoji="0" lang="ru-RU" sz="2400" b="0" i="0" u="none" strike="noStrike" cap="none" normalizeH="0" baseline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инструменты - это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устройства для получения шумов, которые создают определенный ритмический и тембровый колорит.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2051" name="Picture 3" descr="C:\Documents and Settings\-USERS-\Рабочий стол\Колотыгина аттестация\фото колотыгина\SAM_275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789"/>
          <a:stretch/>
        </p:blipFill>
        <p:spPr bwMode="auto">
          <a:xfrm>
            <a:off x="5096063" y="1752901"/>
            <a:ext cx="3833655" cy="3523874"/>
          </a:xfrm>
          <a:prstGeom prst="roundRect">
            <a:avLst>
              <a:gd name="adj" fmla="val 27031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b="1" dirty="0">
                <a:latin typeface="Georgia" pitchFamily="18" charset="0"/>
              </a:rPr>
              <a:t>Сейчас в магазинах огромный выбор детских музыкальных инструментов (ДМИ), но приобрести эти игрушки удается далеко не каждому, да и необходимости в этом нет, ведь ребенок так быстро растет и развивается. А прежние игрушки перестают удовлетворять познавательным потребностям малыша. И необходимость в их обновлении растет с каждым днем.</a:t>
            </a:r>
          </a:p>
          <a:p>
            <a:pPr>
              <a:buNone/>
            </a:pPr>
            <a:r>
              <a:rPr lang="ru-RU" sz="1800" b="1" dirty="0">
                <a:latin typeface="Georgia" pitchFamily="18" charset="0"/>
              </a:rPr>
              <a:t>Есть хороший выход. Можно самостоятельно конструировать игрушки и со временем их обновлять, видоизменять. Сделанный своими руками инструмент поможет вам приучить малыша к совместному труду. Для конструирования нужно не так уж и много – желание и чуть-чуть выдумки!</a:t>
            </a:r>
          </a:p>
          <a:p>
            <a:pPr>
              <a:buNone/>
            </a:pPr>
            <a:r>
              <a:rPr lang="ru-RU" sz="1800" b="1" dirty="0">
                <a:latin typeface="Georgia" pitchFamily="18" charset="0"/>
              </a:rPr>
              <a:t>Итак, предлагаю вам проявить немного фантазии !</a:t>
            </a:r>
            <a:endParaRPr lang="ru-RU" sz="2000" b="1" dirty="0">
              <a:latin typeface="Georgia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://www.muz-urok.ru/dop_igr_sharad/0000028629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4714884"/>
            <a:ext cx="1080120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Documents and Settings\-USERS-\Рабочий стол\Колотыгина аттестация\фото колотыгина\SAM_275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304"/>
          <a:stretch/>
        </p:blipFill>
        <p:spPr bwMode="auto">
          <a:xfrm flipH="1">
            <a:off x="2283429" y="1816150"/>
            <a:ext cx="4214810" cy="46262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EDD4EF-8739-534B-B55F-0A383CCAA545}"/>
              </a:ext>
            </a:extLst>
          </p:cNvPr>
          <p:cNvSpPr txBox="1"/>
          <p:nvPr/>
        </p:nvSpPr>
        <p:spPr>
          <a:xfrm>
            <a:off x="3063059" y="777060"/>
            <a:ext cx="4526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b="1">
                <a:solidFill>
                  <a:schemeClr val="tx2"/>
                </a:solidFill>
                <a:latin typeface="+mj-lt"/>
              </a:rPr>
              <a:t>Примеры работ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Documents and Settings\-USERS-\Рабочий стол\Колотыгина аттестация\фото колотыгина\SAM_2747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274"/>
          <a:stretch/>
        </p:blipFill>
        <p:spPr bwMode="auto">
          <a:xfrm>
            <a:off x="196211" y="1395996"/>
            <a:ext cx="4233890" cy="40660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7891" name="Picture 3" descr="C:\Documents and Settings\-USERS-\Рабочий стол\Колотыгина аттестация\фото колотыгина\SAM_274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151"/>
          <a:stretch/>
        </p:blipFill>
        <p:spPr bwMode="auto">
          <a:xfrm>
            <a:off x="4732947" y="1320024"/>
            <a:ext cx="4214842" cy="41419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Documents and Settings\-USERS-\Рабочий стол\Колотыгина аттестация\фото колотыгина\SAM_274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034"/>
          <a:stretch/>
        </p:blipFill>
        <p:spPr bwMode="auto">
          <a:xfrm>
            <a:off x="285720" y="975842"/>
            <a:ext cx="3929090" cy="47436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8915" name="Picture 3" descr="C:\Documents and Settings\-USERS-\Рабочий стол\Колотыгина аттестация\фото колотыгина\SAM_274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439"/>
          <a:stretch/>
        </p:blipFill>
        <p:spPr bwMode="auto">
          <a:xfrm>
            <a:off x="4714876" y="894522"/>
            <a:ext cx="4000528" cy="47436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Documents and Settings\-USERS-\Рабочий стол\Колотыгина аттестация\фото колотыгина\SAM_274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678"/>
          <a:stretch/>
        </p:blipFill>
        <p:spPr bwMode="auto">
          <a:xfrm>
            <a:off x="239711" y="1193990"/>
            <a:ext cx="4151954" cy="46700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" name="Picture 3" descr="C:\Documents and Settings\-USERS-\Рабочий стол\Колотыгина аттестация\фото колотыгина\SAM_2750.JPG">
            <a:extLst>
              <a:ext uri="{FF2B5EF4-FFF2-40B4-BE49-F238E27FC236}">
                <a16:creationId xmlns:a16="http://schemas.microsoft.com/office/drawing/2014/main" id="{805998C1-AD81-C241-B4AD-722407066D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862"/>
          <a:stretch/>
        </p:blipFill>
        <p:spPr bwMode="auto">
          <a:xfrm>
            <a:off x="4572000" y="1237874"/>
            <a:ext cx="4286280" cy="46262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34752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Georgia" pitchFamily="18" charset="0"/>
              </a:rPr>
              <a:t>Музыкальные  варежки</a:t>
            </a:r>
          </a:p>
        </p:txBody>
      </p:sp>
      <p:pic>
        <p:nvPicPr>
          <p:cNvPr id="4" name="Содержимое 3" descr="Фото02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628800"/>
            <a:ext cx="4248472" cy="27363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0" name="Picture 2" descr="C:\Documents and Settings\User\Рабочий стол\My photos\Фото02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212976"/>
            <a:ext cx="4104456" cy="30243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wheel spokes="8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Тре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</TotalTime>
  <Words>683</Words>
  <Application>Microsoft Office PowerPoint</Application>
  <PresentationFormat>Экран (4:3)</PresentationFormat>
  <Paragraphs>67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Детские музыкальные инструменты своими руками.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Музыкальные  варежки</vt:lpstr>
      <vt:lpstr>Берем старые варежки и ненужные пуговицы</vt:lpstr>
      <vt:lpstr>С тыльной стороны украшаем варежки бантиками</vt:lpstr>
      <vt:lpstr>Любуемся готовой работой</vt:lpstr>
      <vt:lpstr>Презентация PowerPoint</vt:lpstr>
      <vt:lpstr>маракас</vt:lpstr>
      <vt:lpstr>Насыпьте в футляр или в пластиковую бутылку гречневую крупу или рис, или манку (от крупы зависит степень громкости инструмента), закройте крышку …</vt:lpstr>
      <vt:lpstr>И… маракас  готов!!!</vt:lpstr>
      <vt:lpstr>барабан</vt:lpstr>
      <vt:lpstr>Изготовление корпуса барабана и палочек-погремушек:</vt:lpstr>
      <vt:lpstr>Презентация PowerPoint</vt:lpstr>
      <vt:lpstr>Изготовление музыкальных инструментов своими руками –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Детские музыкальные инструменты своими руками</dc:title>
  <cp:lastModifiedBy>nastyasova44@gmail.com</cp:lastModifiedBy>
  <cp:revision>59</cp:revision>
  <dcterms:modified xsi:type="dcterms:W3CDTF">2020-04-22T19:58:39Z</dcterms:modified>
</cp:coreProperties>
</file>